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E44B43-E85E-4443-9DAB-FE90B5C010EF}" v="5" dt="2025-05-05T18:08:45.2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7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05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96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2673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44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28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85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6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15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A41B8-DB84-7389-0A98-1B53220A5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4688F-82DF-0BFF-69CD-66A609C48B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66B6A-3C2B-39FC-6DE0-BA4F59C9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58B28-1F78-E19F-E95E-D3DDF6AAA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91C99-F29A-0DB6-9D10-C669FA253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6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9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6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8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3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2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79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47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9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7E69C-F7DA-4911-913C-CA417AABBFEE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2C99C-3539-46D5-AEF4-A77DB3363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7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  <p:sldLayoutId id="2147483749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A27DF-EDF8-C4CE-66E7-281A4BF88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/>
              <a:t>What is Globalization?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Prepared by ABDUL WAJID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60B0C4-9458-16BD-391A-3695640E4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8090" y="2674373"/>
            <a:ext cx="10655710" cy="3502589"/>
          </a:xfrm>
        </p:spPr>
        <p:txBody>
          <a:bodyPr>
            <a:normAutofit/>
          </a:bodyPr>
          <a:lstStyle/>
          <a:p>
            <a:r>
              <a:rPr lang="en-US" sz="2000" dirty="0"/>
              <a:t>• </a:t>
            </a:r>
            <a:r>
              <a:rPr lang="en-US" sz="2000" dirty="0" err="1"/>
              <a:t>Globalisation</a:t>
            </a:r>
            <a:r>
              <a:rPr lang="en-US" sz="2000" dirty="0"/>
              <a:t> connects countries through trade, investment, and cultural exchange.</a:t>
            </a:r>
          </a:p>
          <a:p>
            <a:r>
              <a:rPr lang="en-US" sz="2000" dirty="0"/>
              <a:t>• Major change in late 20th century with economic, political, and cultural impacts.</a:t>
            </a:r>
          </a:p>
          <a:p>
            <a:r>
              <a:rPr lang="en-US" sz="2000" dirty="0"/>
              <a:t>• Example: Magazine published in London, designed in Delhi, shows global links.</a:t>
            </a:r>
          </a:p>
          <a:p>
            <a:r>
              <a:rPr lang="en-US" sz="2000" dirty="0"/>
              <a:t>• Involves flow of goods, services, </a:t>
            </a:r>
            <a:r>
              <a:rPr lang="en-US" sz="2000" dirty="0" err="1"/>
              <a:t>labour</a:t>
            </a:r>
            <a:r>
              <a:rPr lang="en-US" sz="2000" dirty="0"/>
              <a:t>, capital, ideas, and technology.</a:t>
            </a:r>
          </a:p>
        </p:txBody>
      </p:sp>
    </p:spTree>
    <p:extLst>
      <p:ext uri="{BB962C8B-B14F-4D97-AF65-F5344CB8AC3E}">
        <p14:creationId xmlns:p14="http://schemas.microsoft.com/office/powerpoint/2010/main" val="218413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DCC5A-D319-6559-4BF6-DD4FA3CAE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Fair Globalisation and Future Outlook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D4702-0E70-AE5C-3F97-53DAA72449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Fair globalisation needs equal opportunities and shared benefits for all.</a:t>
            </a:r>
          </a:p>
          <a:p>
            <a:r>
              <a:rPr lang="en-US" sz="2000"/>
              <a:t>• Government role: Enforce labour laws, support small producers, negotiate at WTO.</a:t>
            </a:r>
          </a:p>
          <a:p>
            <a:r>
              <a:rPr lang="en-US" sz="2000"/>
              <a:t>• Challenges: Cultural homogenisation, loss of local control, environmental concerns.</a:t>
            </a:r>
          </a:p>
          <a:p>
            <a:r>
              <a:rPr lang="en-US" sz="2000"/>
              <a:t>• Future: Continued integration but needs balance to protect workers and small businesses.</a:t>
            </a:r>
          </a:p>
        </p:txBody>
      </p:sp>
    </p:spTree>
    <p:extLst>
      <p:ext uri="{BB962C8B-B14F-4D97-AF65-F5344CB8AC3E}">
        <p14:creationId xmlns:p14="http://schemas.microsoft.com/office/powerpoint/2010/main" val="1118490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E3A38-85E3-9C42-FA45-E7B546DEA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Role of Multinational Corporations (MNCs)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432B1-D470-0BB6-E966-CAE274FE97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MNCs own/control production in multiple countries for profit.</a:t>
            </a:r>
          </a:p>
          <a:p>
            <a:r>
              <a:rPr lang="en-US" sz="2000"/>
              <a:t>• Set up factories where labour and resources are cheap (e.g., China, India).</a:t>
            </a:r>
          </a:p>
          <a:p>
            <a:r>
              <a:rPr lang="en-US" sz="2000"/>
              <a:t>• Example: MNC designs in USA, manufactures in China, assembles in Mexico.</a:t>
            </a:r>
          </a:p>
          <a:p>
            <a:r>
              <a:rPr lang="en-US" sz="2000"/>
              <a:t>• MNCs drive global production by linking markets and lowering costs.</a:t>
            </a:r>
          </a:p>
        </p:txBody>
      </p:sp>
    </p:spTree>
    <p:extLst>
      <p:ext uri="{BB962C8B-B14F-4D97-AF65-F5344CB8AC3E}">
        <p14:creationId xmlns:p14="http://schemas.microsoft.com/office/powerpoint/2010/main" val="245937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C8D4A-7D8B-33D5-1994-63275439B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How MNCs Operate Globally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37442C-D6F0-7A9F-8544-E10FC8CCC4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Choose locations based on cheap labour, market proximity, and government policies.</a:t>
            </a:r>
          </a:p>
          <a:p>
            <a:r>
              <a:rPr lang="en-US" sz="2000"/>
              <a:t>• Methods: Joint ventures with local companies, buying local firms, or outsourcing.</a:t>
            </a:r>
          </a:p>
          <a:p>
            <a:r>
              <a:rPr lang="en-US" sz="2000"/>
              <a:t>• Example: Cargill Foods bought Parakh Foods to become India’s largest edible oil producer.</a:t>
            </a:r>
          </a:p>
          <a:p>
            <a:r>
              <a:rPr lang="en-US" sz="2000"/>
              <a:t>• MNCs control prices, quality, and labour conditions for small producers.</a:t>
            </a:r>
          </a:p>
        </p:txBody>
      </p:sp>
    </p:spTree>
    <p:extLst>
      <p:ext uri="{BB962C8B-B14F-4D97-AF65-F5344CB8AC3E}">
        <p14:creationId xmlns:p14="http://schemas.microsoft.com/office/powerpoint/2010/main" val="1098722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C815E-D61D-3364-FDBB-0C69E00A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Foreign Trade and Market Integration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032CD-DCA8-EA53-D911-2C6963ABA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Foreign trade connects markets, allowing producers to sell globally.</a:t>
            </a:r>
          </a:p>
          <a:p>
            <a:r>
              <a:rPr lang="en-US" sz="2000"/>
              <a:t>• Expands consumer choices with goods from other countries.</a:t>
            </a:r>
          </a:p>
          <a:p>
            <a:r>
              <a:rPr lang="en-US" sz="2000"/>
              <a:t>• Example: Ford Motors in India sells cars locally and exports to South Africa, Mexico.</a:t>
            </a:r>
          </a:p>
          <a:p>
            <a:r>
              <a:rPr lang="en-US" sz="2000"/>
              <a:t>• Trade integrates markets, but MNCs control a large share of global trade.</a:t>
            </a:r>
          </a:p>
        </p:txBody>
      </p:sp>
    </p:spTree>
    <p:extLst>
      <p:ext uri="{BB962C8B-B14F-4D97-AF65-F5344CB8AC3E}">
        <p14:creationId xmlns:p14="http://schemas.microsoft.com/office/powerpoint/2010/main" val="2514258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575CF-9D9B-05E2-23B5-112CF37E3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Foreign Investment and Its Impact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0E77F9-E940-5E24-619B-B443C90ACB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Foreign investment: MNCs buy assets (land, machines) to earn profits.</a:t>
            </a:r>
          </a:p>
          <a:p>
            <a:r>
              <a:rPr lang="en-US" sz="2000"/>
              <a:t>• Example: Ford Motors invested Rs. 1700 crores in Chennai plant.</a:t>
            </a:r>
          </a:p>
          <a:p>
            <a:r>
              <a:rPr lang="en-US" sz="2000"/>
              <a:t>• Benefits local economy with jobs and technology but may harm small producers.</a:t>
            </a:r>
          </a:p>
          <a:p>
            <a:r>
              <a:rPr lang="en-US" sz="2000"/>
              <a:t>• Governments attract investment with tax breaks and Special Economic Zones (SEZs).</a:t>
            </a:r>
          </a:p>
        </p:txBody>
      </p:sp>
    </p:spTree>
    <p:extLst>
      <p:ext uri="{BB962C8B-B14F-4D97-AF65-F5344CB8AC3E}">
        <p14:creationId xmlns:p14="http://schemas.microsoft.com/office/powerpoint/2010/main" val="2015744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2D9A0-8DE9-B0E2-902C-4DEF3097B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Technology’s Role in Globalisation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48C76-33F3-91E4-611F-119721CA32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Improved transportation delivers goods faster and cheaper globally.</a:t>
            </a:r>
          </a:p>
          <a:p>
            <a:r>
              <a:rPr lang="en-US" sz="2000"/>
              <a:t>• Information and communication tech (e.g., internet, mobile phones) enables instant contact.</a:t>
            </a:r>
          </a:p>
          <a:p>
            <a:r>
              <a:rPr lang="en-US" sz="2000"/>
              <a:t>• Example: Delhi designs magazine for London via internet and e-banking.</a:t>
            </a:r>
          </a:p>
          <a:p>
            <a:r>
              <a:rPr lang="en-US" sz="2000"/>
              <a:t>• Technology creates a “borderless world” for trade and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3204653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A08AB-4FC7-2BB1-C2D6-3EB5737C3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Liberalisation of Trade and Investment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2ED71-F480-D6FB-9995-1D9CFB863A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Liberalisation removes trade barriers (e.g., taxes, quotas) for free trade.</a:t>
            </a:r>
          </a:p>
          <a:p>
            <a:r>
              <a:rPr lang="en-US" sz="2000"/>
              <a:t>• India reduced barriers in 1991 to compete globally and improve quality.</a:t>
            </a:r>
          </a:p>
          <a:p>
            <a:r>
              <a:rPr lang="en-US" sz="2000"/>
              <a:t>• Example: Chinese toys became cheaper in India after import tax cuts.</a:t>
            </a:r>
          </a:p>
          <a:p>
            <a:r>
              <a:rPr lang="en-US" sz="2000"/>
              <a:t>• Debate: Economic forces vs. government policies drive liberalisation.</a:t>
            </a:r>
          </a:p>
        </p:txBody>
      </p:sp>
    </p:spTree>
    <p:extLst>
      <p:ext uri="{BB962C8B-B14F-4D97-AF65-F5344CB8AC3E}">
        <p14:creationId xmlns:p14="http://schemas.microsoft.com/office/powerpoint/2010/main" val="2937934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DDF95-87B2-DDF6-0029-A00028BF8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World Trade Organisation (WTO)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D4B9F-46FB-BE63-9DC4-0A73FDC64E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WTO promotes free trade by setting global trade rules (150+ member countries).</a:t>
            </a:r>
          </a:p>
          <a:p>
            <a:r>
              <a:rPr lang="en-US" sz="2000"/>
              <a:t>• Criticised for favouring developed countries who retain barriers.</a:t>
            </a:r>
          </a:p>
          <a:p>
            <a:r>
              <a:rPr lang="en-US" sz="2000"/>
              <a:t>• Example: US subsidises farmers, hurting developing countries’ markets.</a:t>
            </a:r>
          </a:p>
          <a:p>
            <a:r>
              <a:rPr lang="en-US" sz="2000"/>
              <a:t>• Developing countries demand fairer rules and less domination by rich nations.</a:t>
            </a:r>
          </a:p>
        </p:txBody>
      </p:sp>
    </p:spTree>
    <p:extLst>
      <p:ext uri="{BB962C8B-B14F-4D97-AF65-F5344CB8AC3E}">
        <p14:creationId xmlns:p14="http://schemas.microsoft.com/office/powerpoint/2010/main" val="3884216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F69C3-BCF1-EB31-389A-A19C22D1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Impact of Globalisation in India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9CDA8-78D1-C9F3-0B8D-849E9B130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• Benefits: More consumer choices, better quality, new jobs in IT and services.</a:t>
            </a:r>
          </a:p>
          <a:p>
            <a:r>
              <a:rPr lang="en-US" sz="2000"/>
              <a:t>• Challenges: Small producers (e.g., Ravi’s capacitor unit) struggle with competition.</a:t>
            </a:r>
          </a:p>
          <a:p>
            <a:r>
              <a:rPr lang="en-US" sz="2000"/>
              <a:t>• Indian MNCs like Tata Motors and Infosys expand globally.</a:t>
            </a:r>
          </a:p>
          <a:p>
            <a:r>
              <a:rPr lang="en-US" sz="2000"/>
              <a:t>• Uneven benefits: Wealthy urban consumers gain more than rural workers.</a:t>
            </a:r>
          </a:p>
        </p:txBody>
      </p:sp>
    </p:spTree>
    <p:extLst>
      <p:ext uri="{BB962C8B-B14F-4D97-AF65-F5344CB8AC3E}">
        <p14:creationId xmlns:p14="http://schemas.microsoft.com/office/powerpoint/2010/main" val="347060649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</TotalTime>
  <Words>631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Vapor Trail</vt:lpstr>
      <vt:lpstr>What is Globalization?  Prepared by ABDUL WAJID</vt:lpstr>
      <vt:lpstr>Role of Multinational Corporations (MNCs)</vt:lpstr>
      <vt:lpstr>How MNCs Operate Globally</vt:lpstr>
      <vt:lpstr>Foreign Trade and Market Integration</vt:lpstr>
      <vt:lpstr>Foreign Investment and Its Impact</vt:lpstr>
      <vt:lpstr>Technology’s Role in Globalisation</vt:lpstr>
      <vt:lpstr>Liberalisation of Trade and Investment</vt:lpstr>
      <vt:lpstr>World Trade Organisation (WTO)</vt:lpstr>
      <vt:lpstr>Impact of Globalisation in India</vt:lpstr>
      <vt:lpstr>Fair Globalisation and Future Outlook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 WAJID</dc:creator>
  <cp:lastModifiedBy>ABDUL WAJID</cp:lastModifiedBy>
  <cp:revision>1</cp:revision>
  <dcterms:created xsi:type="dcterms:W3CDTF">2025-05-05T18:06:55Z</dcterms:created>
  <dcterms:modified xsi:type="dcterms:W3CDTF">2025-05-05T18:08:49Z</dcterms:modified>
</cp:coreProperties>
</file>