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1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C2D9084-FB7B-4B10-B4C1-8538C0FA6E54}" v="30" dt="2025-05-05T18:01:41.7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spc="3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38447-DF58-49B1-88F0-10B1E7849569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2B78F-86D6-4355-9204-6693505922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06502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38447-DF58-49B1-88F0-10B1E7849569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2B78F-86D6-4355-9204-66935059225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7542083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38447-DF58-49B1-88F0-10B1E7849569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2B78F-86D6-4355-9204-66935059225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750460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1AFE03-B8B3-F777-5607-1AB829D852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C10ADD-DBA3-D2E9-FBA0-8BE3FAB06C7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185B29-8115-6928-5349-D48EF14098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38447-DF58-49B1-88F0-10B1E7849569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5C7E1A-2B0B-135D-0E30-4E68FE8D68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CCA6BA-AAC7-826A-4F4D-B8B7C7A1BF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2B78F-86D6-4355-9204-6693505922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452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38447-DF58-49B1-88F0-10B1E7849569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2B78F-86D6-4355-9204-66935059225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000667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 spc="30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38447-DF58-49B1-88F0-10B1E7849569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2B78F-86D6-4355-9204-66935059225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5878661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38447-DF58-49B1-88F0-10B1E7849569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2B78F-86D6-4355-9204-66935059225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082316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38447-DF58-49B1-88F0-10B1E7849569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2B78F-86D6-4355-9204-669350592253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7369881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38447-DF58-49B1-88F0-10B1E7849569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2B78F-86D6-4355-9204-66935059225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3988367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38447-DF58-49B1-88F0-10B1E7849569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2B78F-86D6-4355-9204-669350592253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851130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2800" b="1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38447-DF58-49B1-88F0-10B1E7849569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2B78F-86D6-4355-9204-6693505922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942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400" baseline="0">
                <a:solidFill>
                  <a:schemeClr val="bg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38447-DF58-49B1-88F0-10B1E7849569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2B78F-86D6-4355-9204-6693505922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8591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294198"/>
            <a:ext cx="9692640" cy="1397124"/>
          </a:xfrm>
          <a:prstGeom prst="rect">
            <a:avLst/>
          </a:prstGeom>
        </p:spPr>
        <p:txBody>
          <a:bodyPr vert="horz" lIns="91440" tIns="27432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</a:lstStyle>
          <a:p>
            <a:fld id="{53438447-DF58-49B1-88F0-10B1E7849569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</a:defRPr>
            </a:lvl1pPr>
          </a:lstStyle>
          <a:p>
            <a:fld id="{3512B78F-86D6-4355-9204-6693505922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968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19" r:id="rId1"/>
    <p:sldLayoutId id="2147484020" r:id="rId2"/>
    <p:sldLayoutId id="2147484021" r:id="rId3"/>
    <p:sldLayoutId id="2147484022" r:id="rId4"/>
    <p:sldLayoutId id="2147484023" r:id="rId5"/>
    <p:sldLayoutId id="2147484024" r:id="rId6"/>
    <p:sldLayoutId id="2147484025" r:id="rId7"/>
    <p:sldLayoutId id="2147484026" r:id="rId8"/>
    <p:sldLayoutId id="2147484027" r:id="rId9"/>
    <p:sldLayoutId id="2147484028" r:id="rId10"/>
    <p:sldLayoutId id="2147484029" r:id="rId11"/>
    <p:sldLayoutId id="214748403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 spc="-5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2000" kern="1200" spc="1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E5F2C3-23CA-3D3B-BF4C-F9FE579F67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Introduction to Rampur Village Economy</a:t>
            </a:r>
            <a:br>
              <a:rPr lang="en-US" sz="3200" b="1" dirty="0"/>
            </a:br>
            <a:r>
              <a:rPr lang="en-US" sz="3200" b="1" dirty="0"/>
              <a:t>Prepared by ABDUL WAJID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7CE59C-BF97-36B5-6772-04431107F2B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• Rampur: A village in western Uttar Pradesh with fertile soil and good roads.</a:t>
            </a:r>
          </a:p>
          <a:p>
            <a:r>
              <a:rPr lang="en-US" dirty="0"/>
              <a:t>• Farming is the main activity; non-farm activities include dairy, transport, shops.</a:t>
            </a:r>
          </a:p>
          <a:p>
            <a:r>
              <a:rPr lang="en-US" dirty="0"/>
              <a:t>• The story of Rampur helps us understand rural life and production.</a:t>
            </a:r>
          </a:p>
          <a:p>
            <a:r>
              <a:rPr lang="en-US" dirty="0"/>
              <a:t>• Similar systems exist in many Indian villages.</a:t>
            </a:r>
          </a:p>
        </p:txBody>
      </p:sp>
    </p:spTree>
    <p:extLst>
      <p:ext uri="{BB962C8B-B14F-4D97-AF65-F5344CB8AC3E}">
        <p14:creationId xmlns:p14="http://schemas.microsoft.com/office/powerpoint/2010/main" val="22854535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7C2139-7428-506A-9703-2EC8289E6C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/>
              <a:t>Summary and Future of Rural Economy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84BDBD-5B73-955D-A83F-1C9772C4411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000"/>
              <a:t>• Farming remains central but needs better resource use and fair income.</a:t>
            </a:r>
          </a:p>
          <a:p>
            <a:r>
              <a:rPr lang="en-US" sz="2000"/>
              <a:t>• Small farmers need low-interest loans to improve productivity.</a:t>
            </a:r>
          </a:p>
          <a:p>
            <a:r>
              <a:rPr lang="en-US" sz="2000"/>
              <a:t>• Non-farm sector needs support to grow: markets, capital, roads.</a:t>
            </a:r>
          </a:p>
          <a:p>
            <a:r>
              <a:rPr lang="en-US" sz="2000"/>
              <a:t>• Sustainable development in villages can improve lives and reduce poverty.</a:t>
            </a:r>
          </a:p>
        </p:txBody>
      </p:sp>
    </p:spTree>
    <p:extLst>
      <p:ext uri="{BB962C8B-B14F-4D97-AF65-F5344CB8AC3E}">
        <p14:creationId xmlns:p14="http://schemas.microsoft.com/office/powerpoint/2010/main" val="10219995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EFE514-39FF-B865-A8EE-34D4515C11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/>
              <a:t>Farming and Crops in Rampur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FD522E-B598-ABAB-014E-0B4EAB22B63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000"/>
              <a:t>• Main crops: Jowar, Bajra, Potato, Wheat, Sugarcane.</a:t>
            </a:r>
          </a:p>
          <a:p>
            <a:r>
              <a:rPr lang="en-US" sz="2000"/>
              <a:t>• Multiple cropping: Growing more than one crop a year to increase production.</a:t>
            </a:r>
          </a:p>
          <a:p>
            <a:r>
              <a:rPr lang="en-US" sz="2000"/>
              <a:t>• Well-developed irrigation using tubewells helps grow 3 crops annually.</a:t>
            </a:r>
          </a:p>
          <a:p>
            <a:r>
              <a:rPr lang="en-US" sz="2000"/>
              <a:t>• Fertile land and good infrastructure support agriculture.</a:t>
            </a:r>
          </a:p>
        </p:txBody>
      </p:sp>
    </p:spTree>
    <p:extLst>
      <p:ext uri="{BB962C8B-B14F-4D97-AF65-F5344CB8AC3E}">
        <p14:creationId xmlns:p14="http://schemas.microsoft.com/office/powerpoint/2010/main" val="12708290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C0EACD-AF1F-B337-30FD-03D5A4F582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/>
              <a:t>Natural Resources and Their Overuse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59ABA8-4FA6-9649-097B-CE7A2FD266D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000"/>
              <a:t>• Land area is fixed; no more land to bring under cultivation.</a:t>
            </a:r>
          </a:p>
          <a:p>
            <a:r>
              <a:rPr lang="en-US" sz="2000"/>
              <a:t>• Overuse of land and chemical fertilisers reduces soil fertility.</a:t>
            </a:r>
          </a:p>
          <a:p>
            <a:r>
              <a:rPr lang="en-US" sz="2000"/>
              <a:t>• Over-dependence on underground water has lowered water tables.</a:t>
            </a:r>
          </a:p>
          <a:p>
            <a:r>
              <a:rPr lang="en-US" sz="2000"/>
              <a:t>• Need for sustainable farming methods to protect resources.</a:t>
            </a:r>
          </a:p>
        </p:txBody>
      </p:sp>
    </p:spTree>
    <p:extLst>
      <p:ext uri="{BB962C8B-B14F-4D97-AF65-F5344CB8AC3E}">
        <p14:creationId xmlns:p14="http://schemas.microsoft.com/office/powerpoint/2010/main" val="6751262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63D2B9-AB53-18D4-4B37-8A6279CBE1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/>
              <a:t>Unequal Land Distribution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68EE0F-8B88-4BFB-472D-6D827E281A7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000"/>
              <a:t>• Upper caste families own most of the land.</a:t>
            </a:r>
          </a:p>
          <a:p>
            <a:r>
              <a:rPr lang="en-US" sz="2000"/>
              <a:t>• About 1/3rd of families are landless, mostly Dalits.</a:t>
            </a:r>
          </a:p>
          <a:p>
            <a:r>
              <a:rPr lang="en-US" sz="2000"/>
              <a:t>• Small farmers own less than 2 hectares; struggle for enough income.</a:t>
            </a:r>
          </a:p>
          <a:p>
            <a:r>
              <a:rPr lang="en-US" sz="2000"/>
              <a:t>• Land inheritance has reduced farm size for many families.</a:t>
            </a:r>
          </a:p>
        </p:txBody>
      </p:sp>
    </p:spTree>
    <p:extLst>
      <p:ext uri="{BB962C8B-B14F-4D97-AF65-F5344CB8AC3E}">
        <p14:creationId xmlns:p14="http://schemas.microsoft.com/office/powerpoint/2010/main" val="9407599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2C5272-8DD9-433A-7D48-D7662DCDDB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/>
              <a:t>Factors of Production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B6FA76-DCC3-DA6F-6DD8-9EE626F544A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000"/>
              <a:t>• Land: Natural resource, crucial for farming.</a:t>
            </a:r>
          </a:p>
          <a:p>
            <a:r>
              <a:rPr lang="en-US" sz="2000"/>
              <a:t>• Labour: Work done by farmers or hired workers.</a:t>
            </a:r>
          </a:p>
          <a:p>
            <a:r>
              <a:rPr lang="en-US" sz="2000"/>
              <a:t>• Capital:</a:t>
            </a:r>
          </a:p>
          <a:p>
            <a:r>
              <a:rPr lang="en-US" sz="2000"/>
              <a:t>  - Fixed capital: Tractors, tools, buildings.</a:t>
            </a:r>
          </a:p>
          <a:p>
            <a:r>
              <a:rPr lang="en-US" sz="2000"/>
              <a:t>  - Working capital: Seeds, fertilisers, cash for daily use.</a:t>
            </a:r>
          </a:p>
          <a:p>
            <a:r>
              <a:rPr lang="en-US" sz="2000"/>
              <a:t>• Enterprise: Knowledge, risk-taking, and organising production.</a:t>
            </a:r>
          </a:p>
        </p:txBody>
      </p:sp>
    </p:spTree>
    <p:extLst>
      <p:ext uri="{BB962C8B-B14F-4D97-AF65-F5344CB8AC3E}">
        <p14:creationId xmlns:p14="http://schemas.microsoft.com/office/powerpoint/2010/main" val="2729235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C5C395-BCED-DACB-66ED-8AB6923DDD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/>
              <a:t>Labour and Wages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A8C0A3-02F5-DF4A-293A-9AE9D088B9A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000"/>
              <a:t>• Small farmers work on their own land.</a:t>
            </a:r>
          </a:p>
          <a:p>
            <a:r>
              <a:rPr lang="en-US" sz="2000"/>
              <a:t>• Landless labourers are hired by medium and large farmers.</a:t>
            </a:r>
          </a:p>
          <a:p>
            <a:r>
              <a:rPr lang="en-US" sz="2000"/>
              <a:t>• Wages can be in cash or kind and vary by job and region.</a:t>
            </a:r>
          </a:p>
          <a:p>
            <a:r>
              <a:rPr lang="en-US" sz="2000"/>
              <a:t>• High competition for jobs means lower wages; often below minimum wage.</a:t>
            </a:r>
          </a:p>
          <a:p>
            <a:r>
              <a:rPr lang="en-US" sz="2000"/>
              <a:t>• Machines have reduced labour demand.</a:t>
            </a:r>
          </a:p>
        </p:txBody>
      </p:sp>
    </p:spTree>
    <p:extLst>
      <p:ext uri="{BB962C8B-B14F-4D97-AF65-F5344CB8AC3E}">
        <p14:creationId xmlns:p14="http://schemas.microsoft.com/office/powerpoint/2010/main" val="10643455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EA02AF-1C69-1A05-C3CA-153AFBC40F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/>
              <a:t>Access to Capital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77D314-1CEF-F2F4-7782-8567B62CB4D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000"/>
              <a:t>• Small farmers borrow money at high interest from landlords or traders.</a:t>
            </a:r>
          </a:p>
          <a:p>
            <a:r>
              <a:rPr lang="en-US" sz="2000"/>
              <a:t>• They work under tough conditions to repay loans.</a:t>
            </a:r>
          </a:p>
          <a:p>
            <a:r>
              <a:rPr lang="en-US" sz="2000"/>
              <a:t>• Large farmers use their own savings to invest in tools and hire labour.</a:t>
            </a:r>
          </a:p>
          <a:p>
            <a:r>
              <a:rPr lang="en-US" sz="2000"/>
              <a:t>• Example: Savita borrows from Tejpal and works extra to repay.</a:t>
            </a:r>
          </a:p>
        </p:txBody>
      </p:sp>
    </p:spTree>
    <p:extLst>
      <p:ext uri="{BB962C8B-B14F-4D97-AF65-F5344CB8AC3E}">
        <p14:creationId xmlns:p14="http://schemas.microsoft.com/office/powerpoint/2010/main" val="30912310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737281-A97A-A45D-7CB6-782F196D63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/>
              <a:t>Surplus and Profit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9F9E03-CE06-9F21-0D33-4C7587DEE1B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000"/>
              <a:t>• Small farmers keep most of the produce for family and have little to sell.</a:t>
            </a:r>
          </a:p>
          <a:p>
            <a:r>
              <a:rPr lang="en-US" sz="2000"/>
              <a:t>• Large farmers sell surplus in markets and earn profits.</a:t>
            </a:r>
          </a:p>
          <a:p>
            <a:r>
              <a:rPr lang="en-US" sz="2000"/>
              <a:t>• They reinvest profits into farming or non-farm activities (tractors, cattle, shops).</a:t>
            </a:r>
          </a:p>
          <a:p>
            <a:r>
              <a:rPr lang="en-US" sz="2000"/>
              <a:t>• Farming also has risks: crop failure, price drops.</a:t>
            </a:r>
          </a:p>
        </p:txBody>
      </p:sp>
    </p:spTree>
    <p:extLst>
      <p:ext uri="{BB962C8B-B14F-4D97-AF65-F5344CB8AC3E}">
        <p14:creationId xmlns:p14="http://schemas.microsoft.com/office/powerpoint/2010/main" val="13243647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8E500E-C535-E9BB-7CBB-558722A8BD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/>
              <a:t>Non-Farm Activities in Rampur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DB7EE8-7A7A-1DAD-31E3-57D3C616CD8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000"/>
              <a:t>• Dairy: Buffalo milk sold to nearby towns.</a:t>
            </a:r>
          </a:p>
          <a:p>
            <a:r>
              <a:rPr lang="en-US" sz="2000"/>
              <a:t>• Small manufacturing: Making jaggery, flour milling.</a:t>
            </a:r>
          </a:p>
          <a:p>
            <a:r>
              <a:rPr lang="en-US" sz="2000"/>
              <a:t>• Shops and trade: Grocery, tea stalls, general stores.</a:t>
            </a:r>
          </a:p>
          <a:p>
            <a:r>
              <a:rPr lang="en-US" sz="2000"/>
              <a:t>• Transport: Carts, rickshaws, trucks. Kishore shifted from farm labour to transport.</a:t>
            </a:r>
          </a:p>
          <a:p>
            <a:r>
              <a:rPr lang="en-US" sz="2000"/>
              <a:t>• These activities offer alternate income sources.</a:t>
            </a:r>
          </a:p>
        </p:txBody>
      </p:sp>
    </p:spTree>
    <p:extLst>
      <p:ext uri="{BB962C8B-B14F-4D97-AF65-F5344CB8AC3E}">
        <p14:creationId xmlns:p14="http://schemas.microsoft.com/office/powerpoint/2010/main" val="143762105"/>
      </p:ext>
    </p:extLst>
  </p:cSld>
  <p:clrMapOvr>
    <a:masterClrMapping/>
  </p:clrMapOvr>
</p:sld>
</file>

<file path=ppt/theme/theme1.xml><?xml version="1.0" encoding="utf-8"?>
<a:theme xmlns:a="http://schemas.openxmlformats.org/drawingml/2006/main" name="View">
  <a:themeElements>
    <a:clrScheme name="View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3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7B713C7F-58B7-4AE9-B361-B13EB9EC4C0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TM03457515[[fn=View]]</Template>
  <TotalTime>4</TotalTime>
  <Words>568</Words>
  <Application>Microsoft Office PowerPoint</Application>
  <PresentationFormat>Widescreen</PresentationFormat>
  <Paragraphs>54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Century Schoolbook</vt:lpstr>
      <vt:lpstr>Wingdings 2</vt:lpstr>
      <vt:lpstr>View</vt:lpstr>
      <vt:lpstr>Introduction to Rampur Village Economy Prepared by ABDUL WAJID</vt:lpstr>
      <vt:lpstr>Farming and Crops in Rampur</vt:lpstr>
      <vt:lpstr>Natural Resources and Their Overuse</vt:lpstr>
      <vt:lpstr>Unequal Land Distribution</vt:lpstr>
      <vt:lpstr>Factors of Production</vt:lpstr>
      <vt:lpstr>Labour and Wages</vt:lpstr>
      <vt:lpstr>Access to Capital</vt:lpstr>
      <vt:lpstr>Surplus and Profit</vt:lpstr>
      <vt:lpstr>Non-Farm Activities in Rampur</vt:lpstr>
      <vt:lpstr>Summary and Future of Rural Economy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ABDUL WAJID</dc:creator>
  <cp:lastModifiedBy>ABDUL WAJID</cp:lastModifiedBy>
  <cp:revision>1</cp:revision>
  <dcterms:created xsi:type="dcterms:W3CDTF">2025-05-05T17:57:24Z</dcterms:created>
  <dcterms:modified xsi:type="dcterms:W3CDTF">2025-05-05T18:01:51Z</dcterms:modified>
</cp:coreProperties>
</file>